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2" r:id="rId6"/>
    <p:sldId id="263" r:id="rId7"/>
    <p:sldId id="283" r:id="rId8"/>
    <p:sldId id="278" r:id="rId9"/>
    <p:sldId id="292" r:id="rId10"/>
    <p:sldId id="282" r:id="rId11"/>
    <p:sldId id="284" r:id="rId12"/>
    <p:sldId id="285" r:id="rId13"/>
    <p:sldId id="286" r:id="rId14"/>
    <p:sldId id="287" r:id="rId15"/>
    <p:sldId id="29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827F"/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89" autoAdjust="0"/>
    <p:restoredTop sz="94727" autoAdjust="0"/>
  </p:normalViewPr>
  <p:slideViewPr>
    <p:cSldViewPr snapToGrid="0">
      <p:cViewPr varScale="1">
        <p:scale>
          <a:sx n="105" d="100"/>
          <a:sy n="105" d="100"/>
        </p:scale>
        <p:origin x="216" y="96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8/3/2023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8/3/2023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62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624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641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58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20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631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791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609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61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1D96E-4CA2-485E-9EE5-CEB7143ACC3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8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563501-3FA5-E157-7BA2-41DFCDCAD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78992" y="996696"/>
            <a:ext cx="8467344" cy="47640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6" y="1663435"/>
            <a:ext cx="5870448" cy="2624328"/>
          </a:xfrm>
          <a:solidFill>
            <a:schemeClr val="accent4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93992" y="3621024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18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with titl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969264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C3361FAE-BAA8-1A51-7D5B-979BDA86E4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09416" y="603504"/>
            <a:ext cx="4773168" cy="365760"/>
          </a:xfrm>
        </p:spPr>
        <p:txBody>
          <a:bodyPr>
            <a:noAutofit/>
          </a:bodyPr>
          <a:lstStyle>
            <a:lvl1pPr marL="0" indent="0" algn="ctr">
              <a:buNone/>
              <a:defRPr sz="18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886200"/>
          </a:xfrm>
          <a:solidFill>
            <a:schemeClr val="accent3">
              <a:lumMod val="20000"/>
              <a:lumOff val="80000"/>
              <a:alpha val="93000"/>
            </a:schemeClr>
          </a:solidFill>
        </p:spPr>
        <p:txBody>
          <a:bodyPr lIns="694944" tIns="713232" rIns="274320" anchor="t">
            <a:normAutofit/>
          </a:bodyPr>
          <a:lstStyle>
            <a:lvl1pPr algn="l">
              <a:lnSpc>
                <a:spcPct val="100000"/>
              </a:lnSpc>
              <a:defRPr sz="2800">
                <a:ln w="19050">
                  <a:solidFill>
                    <a:schemeClr val="accent4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2AADB278-47B4-2F7F-B93F-64F4A3DE84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78040" y="4946904"/>
            <a:ext cx="4773168" cy="365760"/>
          </a:xfrm>
        </p:spPr>
        <p:txBody>
          <a:bodyPr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298448"/>
            <a:ext cx="6007099" cy="4151376"/>
          </a:xfrm>
          <a:solidFill>
            <a:schemeClr val="accent6">
              <a:lumMod val="20000"/>
              <a:lumOff val="80000"/>
              <a:alpha val="80000"/>
            </a:schemeClr>
          </a:solidFill>
        </p:spPr>
        <p:txBody>
          <a:bodyPr lIns="822960" tIns="640080" rIns="274320" anchor="t">
            <a:normAutofit/>
          </a:bodyPr>
          <a:lstStyle>
            <a:lvl1pPr algn="l">
              <a:lnSpc>
                <a:spcPct val="100000"/>
              </a:lnSpc>
              <a:defRPr sz="2800">
                <a:ln w="19050">
                  <a:solidFill>
                    <a:schemeClr val="accent4">
                      <a:lumMod val="75000"/>
                    </a:schemeClr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E5DCF823-20A6-1AE7-CBA7-D7A3AC540B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520" y="4718304"/>
            <a:ext cx="4773168" cy="365760"/>
          </a:xfrm>
        </p:spPr>
        <p:txBody>
          <a:bodyPr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8440" y="539496"/>
            <a:ext cx="5623560" cy="3008376"/>
          </a:xfrm>
          <a:solidFill>
            <a:schemeClr val="accent3">
              <a:lumMod val="20000"/>
              <a:lumOff val="80000"/>
              <a:alpha val="90000"/>
            </a:schemeClr>
          </a:solidFill>
        </p:spPr>
        <p:txBody>
          <a:bodyPr vert="horz" lIns="649224" tIns="749808" rIns="27432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accent6">
                      <a:lumMod val="50000"/>
                    </a:schemeClr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FBDD9E1F-B713-7E89-80CB-020B165E05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59752" y="2816352"/>
            <a:ext cx="4773168" cy="365760"/>
          </a:xfrm>
        </p:spPr>
        <p:txBody>
          <a:bodyPr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quot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21224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417320"/>
            <a:ext cx="5749200" cy="3785616"/>
          </a:xfrm>
          <a:solidFill>
            <a:schemeClr val="accent6">
              <a:lumMod val="50000"/>
              <a:alpha val="93000"/>
            </a:schemeClr>
          </a:solidFill>
        </p:spPr>
        <p:txBody>
          <a:bodyPr lIns="694944" tIns="713232" rIns="274320" anchor="t">
            <a:normAutofit/>
          </a:bodyPr>
          <a:lstStyle>
            <a:lvl1pPr algn="l"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2AADB278-47B4-2F7F-B93F-64F4A3DE84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648" y="4608576"/>
            <a:ext cx="4773168" cy="365760"/>
          </a:xfrm>
        </p:spPr>
        <p:txBody>
          <a:bodyPr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526592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with titl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475488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6">
                      <a:lumMod val="50000"/>
                    </a:schemeClr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C3361FAE-BAA8-1A51-7D5B-979BDA86E4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09416" y="1280160"/>
            <a:ext cx="4773168" cy="365760"/>
          </a:xfrm>
        </p:spPr>
        <p:txBody>
          <a:bodyPr>
            <a:noAutofit/>
          </a:bodyPr>
          <a:lstStyle>
            <a:lvl1pPr marL="0" indent="0" algn="ctr">
              <a:buNone/>
              <a:defRPr sz="18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26640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4" r:id="rId3"/>
    <p:sldLayoutId id="2147483656" r:id="rId4"/>
    <p:sldLayoutId id="2147483669" r:id="rId5"/>
    <p:sldLayoutId id="2147483671" r:id="rId6"/>
    <p:sldLayoutId id="2147483672" r:id="rId7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9" title="Graduates Throwing Hats">
            <a:hlinkClick r:id="" action="ppaction://media"/>
            <a:extLst>
              <a:ext uri="{FF2B5EF4-FFF2-40B4-BE49-F238E27FC236}">
                <a16:creationId xmlns:a16="http://schemas.microsoft.com/office/drawing/2014/main" id="{1E76DC49-BAB4-14D7-0717-F92D07015820}"/>
              </a:ext>
            </a:extLst>
          </p:cNvPr>
          <p:cNvPicPr>
            <a:picLocks noGrp="1" noChangeAspect="1"/>
          </p:cNvPicPr>
          <p:nvPr>
            <p:ph sz="quarter" idx="16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H="1">
            <a:off x="1079500" y="997893"/>
            <a:ext cx="8466138" cy="4762202"/>
          </a:xfrm>
          <a:prstGeom prst="rect">
            <a:avLst/>
          </a:prstGeo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NAPLAN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STUDENT ACHIEVMENT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bstract background of dark mesh">
            <a:extLst>
              <a:ext uri="{FF2B5EF4-FFF2-40B4-BE49-F238E27FC236}">
                <a16:creationId xmlns:a16="http://schemas.microsoft.com/office/drawing/2014/main" id="{6C19ADE0-3B31-27F9-1F9C-05CAB9F79F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301" r="16301"/>
          <a:stretch/>
        </p:blipFill>
        <p:spPr/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bstract background of dark mesh">
            <a:extLst>
              <a:ext uri="{FF2B5EF4-FFF2-40B4-BE49-F238E27FC236}">
                <a16:creationId xmlns:a16="http://schemas.microsoft.com/office/drawing/2014/main" id="{6C19ADE0-3B31-27F9-1F9C-05CAB9F79F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301" r="16301"/>
          <a:stretch/>
        </p:blipFill>
        <p:spPr/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95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5" descr="Students holding graduation caps in the air">
            <a:extLst>
              <a:ext uri="{FF2B5EF4-FFF2-40B4-BE49-F238E27FC236}">
                <a16:creationId xmlns:a16="http://schemas.microsoft.com/office/drawing/2014/main" id="{910D9F77-BCD2-72EC-FBEC-B20567988B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" r="3"/>
          <a:stretch/>
        </p:blipFill>
        <p:spPr>
          <a:xfrm flipH="1">
            <a:off x="0" y="0"/>
            <a:ext cx="12192000" cy="6858000"/>
          </a:xfr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1557211-03EB-2C81-AB14-996DA22E4FE9}"/>
              </a:ext>
            </a:extLst>
          </p:cNvPr>
          <p:cNvSpPr txBox="1">
            <a:spLocks/>
          </p:cNvSpPr>
          <p:nvPr/>
        </p:nvSpPr>
        <p:spPr>
          <a:xfrm>
            <a:off x="1403350" y="475488"/>
            <a:ext cx="9385300" cy="98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kern="1200" cap="all" spc="400" baseline="0">
                <a:ln w="19050">
                  <a:solidFill>
                    <a:schemeClr val="bg1"/>
                  </a:solidFill>
                </a:ln>
                <a:noFill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3506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Friends hugging at graduation">
            <a:extLst>
              <a:ext uri="{FF2B5EF4-FFF2-40B4-BE49-F238E27FC236}">
                <a16:creationId xmlns:a16="http://schemas.microsoft.com/office/drawing/2014/main" id="{1C8F4137-6A39-1261-8911-BAE5E1FF1C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" name="Title 6">
            <a:extLst>
              <a:ext uri="{FF2B5EF4-FFF2-40B4-BE49-F238E27FC236}">
                <a16:creationId xmlns:a16="http://schemas.microsoft.com/office/drawing/2014/main" id="{AFA1FD88-4999-A27A-5D8D-B1C8F341940F}"/>
              </a:ext>
            </a:extLst>
          </p:cNvPr>
          <p:cNvSpPr txBox="1">
            <a:spLocks/>
          </p:cNvSpPr>
          <p:nvPr/>
        </p:nvSpPr>
        <p:spPr>
          <a:xfrm>
            <a:off x="-1120394" y="1092708"/>
            <a:ext cx="9385300" cy="98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kern="1200" cap="all" spc="400" baseline="0">
                <a:ln w="19050">
                  <a:solidFill>
                    <a:schemeClr val="accent6">
                      <a:lumMod val="50000"/>
                    </a:schemeClr>
                  </a:solidFill>
                </a:ln>
                <a:noFill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Presented by</a:t>
            </a:r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9286879D-0F8E-B1F2-AA8C-8E3E3FDAC7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0184" y="2086762"/>
            <a:ext cx="4773168" cy="2168889"/>
          </a:xfrm>
        </p:spPr>
        <p:txBody>
          <a:bodyPr/>
          <a:lstStyle/>
          <a:p>
            <a:r>
              <a:rPr lang="en-US" dirty="0"/>
              <a:t>Billie-Odelle gore</a:t>
            </a:r>
          </a:p>
          <a:p>
            <a:r>
              <a:rPr lang="en-US" dirty="0"/>
              <a:t>Enessa </a:t>
            </a:r>
            <a:r>
              <a:rPr lang="en-US" dirty="0" err="1"/>
              <a:t>mcarthur</a:t>
            </a:r>
            <a:endParaRPr lang="en-US" dirty="0"/>
          </a:p>
          <a:p>
            <a:r>
              <a:rPr lang="en-US" dirty="0"/>
              <a:t>Minh Phuong Nguyen</a:t>
            </a:r>
          </a:p>
          <a:p>
            <a:r>
              <a:rPr lang="en-US" dirty="0"/>
              <a:t>&amp;</a:t>
            </a:r>
          </a:p>
          <a:p>
            <a:r>
              <a:rPr lang="en-US" dirty="0"/>
              <a:t>Rachel </a:t>
            </a:r>
            <a:r>
              <a:rPr lang="en-US" dirty="0" err="1"/>
              <a:t>drayton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94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Girl in classroom wearing backpack watching classmates">
            <a:extLst>
              <a:ext uri="{FF2B5EF4-FFF2-40B4-BE49-F238E27FC236}">
                <a16:creationId xmlns:a16="http://schemas.microsoft.com/office/drawing/2014/main" id="{FA3F9481-7A2F-866B-C12D-751AA012158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024" r="15024"/>
          <a:stretch/>
        </p:blipFill>
        <p:spPr/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Table of contents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5528" y="2560320"/>
            <a:ext cx="4773168" cy="2359152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The goal of our prediction</a:t>
            </a:r>
          </a:p>
          <a:p>
            <a:pPr marL="342900" indent="-342900">
              <a:buAutoNum type="arabicPeriod"/>
            </a:pPr>
            <a:r>
              <a:rPr lang="en-US" dirty="0"/>
              <a:t>What is </a:t>
            </a:r>
            <a:r>
              <a:rPr lang="en-US" dirty="0" err="1"/>
              <a:t>naplan</a:t>
            </a:r>
            <a:r>
              <a:rPr lang="en-US" dirty="0"/>
              <a:t>?</a:t>
            </a:r>
          </a:p>
          <a:p>
            <a:pPr marL="342900" indent="-342900">
              <a:buAutoNum type="arabicPeriod"/>
            </a:pPr>
            <a:r>
              <a:rPr lang="en-US" dirty="0"/>
              <a:t>Limitations</a:t>
            </a:r>
          </a:p>
          <a:p>
            <a:pPr marL="342900" indent="-342900">
              <a:buAutoNum type="arabicPeriod"/>
            </a:pPr>
            <a:r>
              <a:rPr lang="en-US" dirty="0"/>
              <a:t>Prediction</a:t>
            </a:r>
          </a:p>
          <a:p>
            <a:pPr marL="342900" indent="-342900">
              <a:buAutoNum type="arabicPeriod"/>
            </a:pPr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678690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ED9C75-FFC3-75A5-93C8-D66276445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0" y="739302"/>
            <a:ext cx="6456224" cy="5389331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are the influencing factors which determine </a:t>
            </a:r>
            <a:r>
              <a:rPr lang="en-US" dirty="0" err="1"/>
              <a:t>NAPLan</a:t>
            </a:r>
            <a:r>
              <a:rPr lang="en-US" dirty="0"/>
              <a:t> scores?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DC46E4-5C4D-6AC1-8C12-8FA5509764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8026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4" descr="Stack of magazines">
            <a:extLst>
              <a:ext uri="{FF2B5EF4-FFF2-40B4-BE49-F238E27FC236}">
                <a16:creationId xmlns:a16="http://schemas.microsoft.com/office/drawing/2014/main" id="{94E53DBD-BE6D-56D7-345E-0169A886E3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067" r="10067"/>
          <a:stretch/>
        </p:blipFill>
        <p:spPr>
          <a:xfrm>
            <a:off x="622300" y="735012"/>
            <a:ext cx="6456363" cy="5387975"/>
          </a:xfr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NAPLAN?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D59AEA-A565-337E-4366-1ABA616083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70846" y="3058552"/>
            <a:ext cx="4773168" cy="2135240"/>
          </a:xfrm>
          <a:noFill/>
        </p:spPr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00" cap="none" dirty="0"/>
              <a:t>National assessment program – literacy and numeracy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00" cap="none" dirty="0"/>
              <a:t>Annual assessment for students in Years 3, 5, 7 and 9 in Australia (ages from 6 – 15 years) 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00" cap="none" dirty="0"/>
              <a:t>A series of </a:t>
            </a:r>
            <a:r>
              <a:rPr lang="en-US" sz="1100" cap="none" dirty="0" err="1"/>
              <a:t>standardised</a:t>
            </a:r>
            <a:r>
              <a:rPr lang="en-US" sz="1100" cap="none" dirty="0"/>
              <a:t> tests focusing to assess</a:t>
            </a:r>
          </a:p>
          <a:p>
            <a:pPr marL="857250" lvl="1" indent="-171450">
              <a:buFont typeface="Wingdings" panose="05000000000000000000" pitchFamily="2" charset="2"/>
              <a:buChar char="§"/>
            </a:pPr>
            <a:r>
              <a:rPr lang="en-US" sz="1100" spc="100" dirty="0">
                <a:solidFill>
                  <a:schemeClr val="accent4"/>
                </a:solidFill>
                <a:latin typeface="+mj-lt"/>
              </a:rPr>
              <a:t>Reading</a:t>
            </a:r>
          </a:p>
          <a:p>
            <a:pPr marL="857250" lvl="1" indent="-171450">
              <a:buFont typeface="Wingdings" panose="05000000000000000000" pitchFamily="2" charset="2"/>
              <a:buChar char="§"/>
            </a:pPr>
            <a:r>
              <a:rPr lang="en-US" sz="1100" spc="100" dirty="0">
                <a:solidFill>
                  <a:schemeClr val="accent4"/>
                </a:solidFill>
                <a:latin typeface="+mj-lt"/>
              </a:rPr>
              <a:t>Writing</a:t>
            </a:r>
          </a:p>
          <a:p>
            <a:pPr marL="857250" lvl="1" indent="-171450">
              <a:buFont typeface="Wingdings" panose="05000000000000000000" pitchFamily="2" charset="2"/>
              <a:buChar char="§"/>
            </a:pPr>
            <a:r>
              <a:rPr lang="en-US" sz="1100" spc="100" dirty="0">
                <a:solidFill>
                  <a:schemeClr val="accent4"/>
                </a:solidFill>
                <a:latin typeface="+mj-lt"/>
              </a:rPr>
              <a:t>Language (spelling, grammar and punctuation)</a:t>
            </a:r>
          </a:p>
          <a:p>
            <a:pPr marL="857250" lvl="1" indent="-171450">
              <a:buFont typeface="Wingdings" panose="05000000000000000000" pitchFamily="2" charset="2"/>
              <a:buChar char="§"/>
            </a:pPr>
            <a:r>
              <a:rPr lang="en-US" sz="1100" spc="100" dirty="0">
                <a:solidFill>
                  <a:schemeClr val="accent4"/>
                </a:solidFill>
                <a:latin typeface="+mj-lt"/>
              </a:rPr>
              <a:t>Numeracy</a:t>
            </a:r>
            <a:endParaRPr lang="en-US" sz="700" spc="100" dirty="0">
              <a:solidFill>
                <a:schemeClr val="accent4"/>
              </a:solidFill>
              <a:latin typeface="+mj-lt"/>
            </a:endParaRPr>
          </a:p>
          <a:p>
            <a:pPr marL="857250" lvl="1" indent="-171450">
              <a:buFont typeface="Wingdings" panose="05000000000000000000" pitchFamily="2" charset="2"/>
              <a:buChar char="§"/>
            </a:pPr>
            <a:endParaRPr lang="en-US" sz="2700" cap="none" dirty="0"/>
          </a:p>
          <a:p>
            <a:pPr marL="171450" indent="-171450">
              <a:buFontTx/>
              <a:buChar char="-"/>
            </a:pPr>
            <a:endParaRPr lang="en-US" sz="1100" cap="none" dirty="0"/>
          </a:p>
        </p:txBody>
      </p:sp>
    </p:spTree>
    <p:extLst>
      <p:ext uri="{BB962C8B-B14F-4D97-AF65-F5344CB8AC3E}">
        <p14:creationId xmlns:p14="http://schemas.microsoft.com/office/powerpoint/2010/main" val="34748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5" descr="Colored pencils in box">
            <a:extLst>
              <a:ext uri="{FF2B5EF4-FFF2-40B4-BE49-F238E27FC236}">
                <a16:creationId xmlns:a16="http://schemas.microsoft.com/office/drawing/2014/main" id="{910D9F77-BCD2-72EC-FBEC-B20567988B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1368" b="11368"/>
          <a:stretch/>
        </p:blipFill>
        <p:spPr>
          <a:xfrm flipH="1">
            <a:off x="0" y="0"/>
            <a:ext cx="12192000" cy="6858000"/>
          </a:xfr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1557211-03EB-2C81-AB14-996DA22E4FE9}"/>
              </a:ext>
            </a:extLst>
          </p:cNvPr>
          <p:cNvSpPr txBox="1">
            <a:spLocks/>
          </p:cNvSpPr>
          <p:nvPr/>
        </p:nvSpPr>
        <p:spPr>
          <a:xfrm>
            <a:off x="0" y="475488"/>
            <a:ext cx="10788650" cy="985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kern="1200" cap="all" spc="400" baseline="0">
                <a:ln w="19050">
                  <a:solidFill>
                    <a:schemeClr val="bg1"/>
                  </a:solidFill>
                </a:ln>
                <a:noFill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Measurement example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1A1A7E6-9BAD-D466-DE2C-5025B1D694E2}"/>
              </a:ext>
            </a:extLst>
          </p:cNvPr>
          <p:cNvCxnSpPr/>
          <p:nvPr/>
        </p:nvCxnSpPr>
        <p:spPr>
          <a:xfrm>
            <a:off x="5952726" y="3307080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5BFD1D-9E27-E3D2-1051-7F446443EF0D}"/>
              </a:ext>
            </a:extLst>
          </p:cNvPr>
          <p:cNvGrpSpPr/>
          <p:nvPr/>
        </p:nvGrpSpPr>
        <p:grpSpPr>
          <a:xfrm>
            <a:off x="5923117" y="1318143"/>
            <a:ext cx="1564040" cy="5289922"/>
            <a:chOff x="5952727" y="1318142"/>
            <a:chExt cx="1564040" cy="5289922"/>
          </a:xfrm>
        </p:grpSpPr>
        <p:sp>
          <p:nvSpPr>
            <p:cNvPr id="7" name="Arrow: Pentagon 6">
              <a:extLst>
                <a:ext uri="{FF2B5EF4-FFF2-40B4-BE49-F238E27FC236}">
                  <a16:creationId xmlns:a16="http://schemas.microsoft.com/office/drawing/2014/main" id="{4336FA46-0F8B-8A06-D3C7-FCE5306B777F}"/>
                </a:ext>
              </a:extLst>
            </p:cNvPr>
            <p:cNvSpPr/>
            <p:nvPr/>
          </p:nvSpPr>
          <p:spPr>
            <a:xfrm rot="16200000">
              <a:off x="4550476" y="3671374"/>
              <a:ext cx="5289922" cy="583458"/>
            </a:xfrm>
            <a:prstGeom prst="homePlate">
              <a:avLst/>
            </a:prstGeom>
            <a:solidFill>
              <a:srgbClr val="86827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77B7139-DDDD-24ED-4E58-32C80DB81CB4}"/>
                </a:ext>
              </a:extLst>
            </p:cNvPr>
            <p:cNvSpPr/>
            <p:nvPr/>
          </p:nvSpPr>
          <p:spPr>
            <a:xfrm>
              <a:off x="5952727" y="1618488"/>
              <a:ext cx="950977" cy="4989576"/>
            </a:xfrm>
            <a:prstGeom prst="rect">
              <a:avLst/>
            </a:prstGeom>
            <a:solidFill>
              <a:srgbClr val="86827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EEA009A-D93D-D7EA-58C9-DACE69BE9EC3}"/>
                </a:ext>
              </a:extLst>
            </p:cNvPr>
            <p:cNvSpPr txBox="1"/>
            <p:nvPr/>
          </p:nvSpPr>
          <p:spPr>
            <a:xfrm>
              <a:off x="5952731" y="1929383"/>
              <a:ext cx="1534433" cy="369332"/>
            </a:xfrm>
            <a:prstGeom prst="rect">
              <a:avLst/>
            </a:prstGeom>
            <a:noFill/>
            <a:ln w="6350" cmpd="sng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CD2D16-D1EE-4AD6-5EBB-1244A4395AD1}"/>
                </a:ext>
              </a:extLst>
            </p:cNvPr>
            <p:cNvSpPr txBox="1"/>
            <p:nvPr/>
          </p:nvSpPr>
          <p:spPr>
            <a:xfrm>
              <a:off x="5952729" y="2681007"/>
              <a:ext cx="15344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5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DA73F9-4148-3ECD-4511-C4C9B712995C}"/>
                </a:ext>
              </a:extLst>
            </p:cNvPr>
            <p:cNvSpPr txBox="1"/>
            <p:nvPr/>
          </p:nvSpPr>
          <p:spPr>
            <a:xfrm>
              <a:off x="5952729" y="3519671"/>
              <a:ext cx="15344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8683BF9-A314-9575-19C9-92747B21D2E3}"/>
                </a:ext>
              </a:extLst>
            </p:cNvPr>
            <p:cNvSpPr txBox="1"/>
            <p:nvPr/>
          </p:nvSpPr>
          <p:spPr>
            <a:xfrm>
              <a:off x="5952729" y="4268723"/>
              <a:ext cx="15344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A8D57-CB90-0115-5011-472D58315BAD}"/>
                </a:ext>
              </a:extLst>
            </p:cNvPr>
            <p:cNvSpPr txBox="1"/>
            <p:nvPr/>
          </p:nvSpPr>
          <p:spPr>
            <a:xfrm>
              <a:off x="5952729" y="5170436"/>
              <a:ext cx="15344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9CB7AB-66E2-0139-F930-F5244B5B1C87}"/>
                </a:ext>
              </a:extLst>
            </p:cNvPr>
            <p:cNvSpPr txBox="1"/>
            <p:nvPr/>
          </p:nvSpPr>
          <p:spPr>
            <a:xfrm>
              <a:off x="5982334" y="5889250"/>
              <a:ext cx="15344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AU" dirty="0">
                  <a:solidFill>
                    <a:schemeClr val="bg1"/>
                  </a:solidFill>
                </a:rPr>
                <a:t>Band 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B34EBAE-166A-CCC6-FB70-6FC000AF3B38}"/>
                </a:ext>
              </a:extLst>
            </p:cNvPr>
            <p:cNvSpPr/>
            <p:nvPr/>
          </p:nvSpPr>
          <p:spPr>
            <a:xfrm>
              <a:off x="6975077" y="3033378"/>
              <a:ext cx="482481" cy="22061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F3705B6-F635-E61D-BB1A-7DB8522FF604}"/>
                </a:ext>
              </a:extLst>
            </p:cNvPr>
            <p:cNvSpPr/>
            <p:nvPr/>
          </p:nvSpPr>
          <p:spPr>
            <a:xfrm>
              <a:off x="7085703" y="3064638"/>
              <a:ext cx="219456" cy="227322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6BE8394-8A13-1954-DA60-BD97F263E1B2}"/>
                </a:ext>
              </a:extLst>
            </p:cNvPr>
            <p:cNvCxnSpPr>
              <a:cxnSpLocks/>
            </p:cNvCxnSpPr>
            <p:nvPr/>
          </p:nvCxnSpPr>
          <p:spPr>
            <a:xfrm>
              <a:off x="6903704" y="1618488"/>
              <a:ext cx="58345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698A7F3-F36E-EECF-25C2-BC4FE76E48C0}"/>
              </a:ext>
            </a:extLst>
          </p:cNvPr>
          <p:cNvCxnSpPr/>
          <p:nvPr/>
        </p:nvCxnSpPr>
        <p:spPr>
          <a:xfrm>
            <a:off x="5952724" y="2574036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5AFC233-EE55-6430-D627-F580533B1525}"/>
              </a:ext>
            </a:extLst>
          </p:cNvPr>
          <p:cNvCxnSpPr/>
          <p:nvPr/>
        </p:nvCxnSpPr>
        <p:spPr>
          <a:xfrm>
            <a:off x="5952724" y="3311652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A79A1B7-842A-FA62-88EA-3F71C735943A}"/>
              </a:ext>
            </a:extLst>
          </p:cNvPr>
          <p:cNvCxnSpPr/>
          <p:nvPr/>
        </p:nvCxnSpPr>
        <p:spPr>
          <a:xfrm>
            <a:off x="5952722" y="4105657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F49E135-A894-BA26-38B4-B4D36D813AAF}"/>
              </a:ext>
            </a:extLst>
          </p:cNvPr>
          <p:cNvSpPr txBox="1"/>
          <p:nvPr/>
        </p:nvSpPr>
        <p:spPr>
          <a:xfrm>
            <a:off x="7854680" y="1318143"/>
            <a:ext cx="2340879" cy="6935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sz="1000" dirty="0">
                <a:solidFill>
                  <a:schemeClr val="tx1"/>
                </a:solidFill>
              </a:rPr>
              <a:t>If a student’s result is here, it means the result is well above the expected level of achievement for Year 3 students.</a:t>
            </a:r>
            <a:endParaRPr lang="en-AU" sz="1000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705D62A-210F-CCC6-D77D-5E4A7415433F}"/>
              </a:ext>
            </a:extLst>
          </p:cNvPr>
          <p:cNvCxnSpPr>
            <a:cxnSpLocks/>
          </p:cNvCxnSpPr>
          <p:nvPr/>
        </p:nvCxnSpPr>
        <p:spPr>
          <a:xfrm flipH="1">
            <a:off x="7305159" y="1461279"/>
            <a:ext cx="540000" cy="0"/>
          </a:xfrm>
          <a:prstGeom prst="line">
            <a:avLst/>
          </a:prstGeom>
          <a:ln cmpd="sng">
            <a:solidFill>
              <a:schemeClr val="tx1"/>
            </a:solidFill>
            <a:head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64FA121-C601-EB28-8833-C79B92A1FEBB}"/>
              </a:ext>
            </a:extLst>
          </p:cNvPr>
          <p:cNvSpPr txBox="1"/>
          <p:nvPr/>
        </p:nvSpPr>
        <p:spPr>
          <a:xfrm>
            <a:off x="7997549" y="3979218"/>
            <a:ext cx="2340879" cy="389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sz="1000" dirty="0">
                <a:solidFill>
                  <a:schemeClr val="tx1"/>
                </a:solidFill>
              </a:rPr>
              <a:t>The triangle shows the national student average</a:t>
            </a:r>
            <a:endParaRPr lang="en-AU" sz="1000" dirty="0">
              <a:solidFill>
                <a:schemeClr val="tx1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A4A5CDD-F406-1EDE-A43F-E4EC701624CC}"/>
              </a:ext>
            </a:extLst>
          </p:cNvPr>
          <p:cNvCxnSpPr>
            <a:cxnSpLocks/>
          </p:cNvCxnSpPr>
          <p:nvPr/>
        </p:nvCxnSpPr>
        <p:spPr>
          <a:xfrm flipH="1">
            <a:off x="7457558" y="4255707"/>
            <a:ext cx="540000" cy="0"/>
          </a:xfrm>
          <a:prstGeom prst="line">
            <a:avLst/>
          </a:prstGeom>
          <a:ln cmpd="sng">
            <a:solidFill>
              <a:schemeClr val="tx1"/>
            </a:solidFill>
            <a:head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CB9F15-5719-7754-0E59-49D10718E197}"/>
              </a:ext>
            </a:extLst>
          </p:cNvPr>
          <p:cNvSpPr txBox="1"/>
          <p:nvPr/>
        </p:nvSpPr>
        <p:spPr>
          <a:xfrm>
            <a:off x="8007080" y="3015352"/>
            <a:ext cx="2340879" cy="3514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sz="1000" dirty="0">
                <a:solidFill>
                  <a:schemeClr val="tx1"/>
                </a:solidFill>
              </a:rPr>
              <a:t>The dot shows an individual student’s result.</a:t>
            </a:r>
            <a:endParaRPr lang="en-AU" sz="1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25BBABE-D54E-8848-A171-A7396F38823A}"/>
              </a:ext>
            </a:extLst>
          </p:cNvPr>
          <p:cNvCxnSpPr>
            <a:cxnSpLocks/>
          </p:cNvCxnSpPr>
          <p:nvPr/>
        </p:nvCxnSpPr>
        <p:spPr>
          <a:xfrm flipH="1">
            <a:off x="7457559" y="3158488"/>
            <a:ext cx="540000" cy="0"/>
          </a:xfrm>
          <a:prstGeom prst="line">
            <a:avLst/>
          </a:prstGeom>
          <a:ln cmpd="sng">
            <a:solidFill>
              <a:schemeClr val="tx1"/>
            </a:solidFill>
            <a:head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987861B-347A-E9BE-1758-FD5696FDA7A5}"/>
              </a:ext>
            </a:extLst>
          </p:cNvPr>
          <p:cNvSpPr txBox="1"/>
          <p:nvPr/>
        </p:nvSpPr>
        <p:spPr>
          <a:xfrm>
            <a:off x="8027150" y="4561236"/>
            <a:ext cx="2340879" cy="6935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sz="1000" dirty="0">
                <a:solidFill>
                  <a:schemeClr val="tx1"/>
                </a:solidFill>
              </a:rPr>
              <a:t>The lightly shaded area shows the range of achievement for the middle 60% of the students in Australia</a:t>
            </a:r>
            <a:endParaRPr lang="en-AU" sz="1000" dirty="0">
              <a:solidFill>
                <a:schemeClr val="tx1"/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DD492BF-3CE2-4C54-2200-B64622AF2569}"/>
              </a:ext>
            </a:extLst>
          </p:cNvPr>
          <p:cNvCxnSpPr>
            <a:cxnSpLocks/>
          </p:cNvCxnSpPr>
          <p:nvPr/>
        </p:nvCxnSpPr>
        <p:spPr>
          <a:xfrm flipH="1">
            <a:off x="7457549" y="5054871"/>
            <a:ext cx="540000" cy="0"/>
          </a:xfrm>
          <a:prstGeom prst="line">
            <a:avLst/>
          </a:prstGeom>
          <a:ln cmpd="sng">
            <a:solidFill>
              <a:schemeClr val="tx1"/>
            </a:solidFill>
            <a:head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3549E74-32B0-8062-11F4-D752F5D05A35}"/>
              </a:ext>
            </a:extLst>
          </p:cNvPr>
          <p:cNvSpPr txBox="1"/>
          <p:nvPr/>
        </p:nvSpPr>
        <p:spPr>
          <a:xfrm>
            <a:off x="8007080" y="5447412"/>
            <a:ext cx="2340879" cy="12818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sz="1000" dirty="0">
                <a:solidFill>
                  <a:schemeClr val="tx1"/>
                </a:solidFill>
              </a:rPr>
              <a:t>The results based on the below ratings per year indicate are below the national minimum standard.</a:t>
            </a:r>
          </a:p>
          <a:p>
            <a:pPr algn="l"/>
            <a:endParaRPr lang="en-US" sz="1000" dirty="0">
              <a:solidFill>
                <a:schemeClr val="tx1"/>
              </a:solidFill>
            </a:endParaRPr>
          </a:p>
          <a:p>
            <a:pPr algn="l"/>
            <a:r>
              <a:rPr lang="en-US" sz="1000" dirty="0">
                <a:solidFill>
                  <a:schemeClr val="tx1"/>
                </a:solidFill>
              </a:rPr>
              <a:t>Year 3 = Band 1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</a:rPr>
              <a:t>Year 5 = Band 3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</a:rPr>
              <a:t>Year 7 = Band 4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</a:rPr>
              <a:t>Year 9 = Band 5</a:t>
            </a:r>
            <a:endParaRPr lang="en-AU" sz="1000" dirty="0">
              <a:solidFill>
                <a:schemeClr val="tx1"/>
              </a:solidFill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DA10072-03B7-83ED-34BB-0672340D2E23}"/>
              </a:ext>
            </a:extLst>
          </p:cNvPr>
          <p:cNvCxnSpPr>
            <a:cxnSpLocks/>
          </p:cNvCxnSpPr>
          <p:nvPr/>
        </p:nvCxnSpPr>
        <p:spPr>
          <a:xfrm flipH="1">
            <a:off x="7457559" y="6178879"/>
            <a:ext cx="540000" cy="0"/>
          </a:xfrm>
          <a:prstGeom prst="line">
            <a:avLst/>
          </a:prstGeom>
          <a:ln cmpd="sng">
            <a:solidFill>
              <a:schemeClr val="tx1"/>
            </a:solidFill>
            <a:head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7E3D91C-C845-7676-56AB-7FBD675FEF91}"/>
              </a:ext>
            </a:extLst>
          </p:cNvPr>
          <p:cNvCxnSpPr/>
          <p:nvPr/>
        </p:nvCxnSpPr>
        <p:spPr>
          <a:xfrm>
            <a:off x="5952724" y="4932484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FC71A17-9FD7-D14F-7ED3-99AB54C90373}"/>
              </a:ext>
            </a:extLst>
          </p:cNvPr>
          <p:cNvCxnSpPr/>
          <p:nvPr/>
        </p:nvCxnSpPr>
        <p:spPr>
          <a:xfrm>
            <a:off x="5923114" y="5695188"/>
            <a:ext cx="15344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325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Sleepy child">
            <a:extLst>
              <a:ext uri="{FF2B5EF4-FFF2-40B4-BE49-F238E27FC236}">
                <a16:creationId xmlns:a16="http://schemas.microsoft.com/office/drawing/2014/main" id="{6C19ADE0-3B31-27F9-1F9C-05CAB9F79F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060" r="10060"/>
          <a:stretch/>
        </p:blipFill>
        <p:spPr/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D59AEA-A565-337E-4366-1ABA616083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70846" y="3058552"/>
            <a:ext cx="4773168" cy="2135240"/>
          </a:xfrm>
          <a:noFill/>
        </p:spPr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00" cap="none" dirty="0"/>
              <a:t>NAPLAN was cancelled in 2020 due to COVID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00" cap="none" spc="100" dirty="0">
                <a:solidFill>
                  <a:schemeClr val="accent4"/>
                </a:solidFill>
                <a:latin typeface="+mj-lt"/>
              </a:rPr>
              <a:t>The age of the student vary depending on the time of the test.  The student can be classed as 14 years and 4 months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sz="700" spc="100" dirty="0">
              <a:solidFill>
                <a:schemeClr val="accent4"/>
              </a:solidFill>
              <a:latin typeface="+mj-lt"/>
            </a:endParaRPr>
          </a:p>
          <a:p>
            <a:pPr marL="857250" lvl="1" indent="-171450">
              <a:buFont typeface="Wingdings" panose="05000000000000000000" pitchFamily="2" charset="2"/>
              <a:buChar char="§"/>
            </a:pPr>
            <a:endParaRPr lang="en-US" sz="2700" cap="none" dirty="0"/>
          </a:p>
          <a:p>
            <a:pPr marL="171450" indent="-171450">
              <a:buFontTx/>
              <a:buChar char="-"/>
            </a:pPr>
            <a:endParaRPr lang="en-US" sz="1100" cap="none" dirty="0"/>
          </a:p>
        </p:txBody>
      </p:sp>
    </p:spTree>
    <p:extLst>
      <p:ext uri="{BB962C8B-B14F-4D97-AF65-F5344CB8AC3E}">
        <p14:creationId xmlns:p14="http://schemas.microsoft.com/office/powerpoint/2010/main" val="330895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bstract background of dark mesh">
            <a:extLst>
              <a:ext uri="{FF2B5EF4-FFF2-40B4-BE49-F238E27FC236}">
                <a16:creationId xmlns:a16="http://schemas.microsoft.com/office/drawing/2014/main" id="{6C19ADE0-3B31-27F9-1F9C-05CAB9F79F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301" r="16301"/>
          <a:stretch/>
        </p:blipFill>
        <p:spPr/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656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bstract background of dark mesh">
            <a:extLst>
              <a:ext uri="{FF2B5EF4-FFF2-40B4-BE49-F238E27FC236}">
                <a16:creationId xmlns:a16="http://schemas.microsoft.com/office/drawing/2014/main" id="{6C19ADE0-3B31-27F9-1F9C-05CAB9F79F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301" r="16301"/>
          <a:stretch/>
        </p:blipFill>
        <p:spPr/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17062936-5CF9-46DE-8DD5-5C63AAD7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48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FBEBAC-9AB4-4680-BB64-BD24720409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3E0ACF9-0FEF-40E0-B271-A471C37554B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7C16E3-2015-4020-B02F-D4F1FBF254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248</Words>
  <Application>Microsoft Office PowerPoint</Application>
  <PresentationFormat>Widescreen</PresentationFormat>
  <Paragraphs>55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Bierstadt</vt:lpstr>
      <vt:lpstr>Calibri</vt:lpstr>
      <vt:lpstr>Posterama</vt:lpstr>
      <vt:lpstr>Posterama Bold</vt:lpstr>
      <vt:lpstr>Wingdings</vt:lpstr>
      <vt:lpstr>Office Theme</vt:lpstr>
      <vt:lpstr>NAPLAN</vt:lpstr>
      <vt:lpstr>PowerPoint Presentation</vt:lpstr>
      <vt:lpstr>Table of contents</vt:lpstr>
      <vt:lpstr>What are the influencing factors which determine NAPLan scores?</vt:lpstr>
      <vt:lpstr>What is NAPLAN?</vt:lpstr>
      <vt:lpstr>PowerPoint Presentation</vt:lpstr>
      <vt:lpstr>Limitation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2023-02-02T07:44:52Z</dcterms:created>
  <dcterms:modified xsi:type="dcterms:W3CDTF">2023-08-03T05:24:39Z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